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notesMasterIdLst>
    <p:notesMasterId r:id="rId11"/>
  </p:notesMasterIdLst>
  <p:sldSz cx="14630400" cy="8229600"/>
  <p:notesSz cx="8229600" cy="14630400"/>
  <p:embeddedFontLst>
    <p:embeddedFont>
      <p:font typeface="Roboto Medium"/>
      <p:regular r:id="rId16"/>
    </p:embeddedFont>
    <p:embeddedFont>
      <p:font typeface="Roboto Medium"/>
      <p:regular r:id="rId17"/>
    </p:embeddedFont>
    <p:embeddedFont>
      <p:font typeface="Roboto Medium"/>
      <p:regular r:id="rId18"/>
    </p:embeddedFont>
    <p:embeddedFont>
      <p:font typeface="Roboto Medium"/>
      <p:regular r:id="rId19"/>
    </p:embeddedFont>
    <p:embeddedFont>
      <p:font typeface="Roboto"/>
      <p:regular r:id="rId20"/>
    </p:embeddedFont>
    <p:embeddedFont>
      <p:font typeface="Roboto"/>
      <p:regular r:id="rId21"/>
    </p:embeddedFont>
    <p:embeddedFont>
      <p:font typeface="Roboto"/>
      <p:regular r:id="rId22"/>
    </p:embeddedFont>
    <p:embeddedFont>
      <p:font typeface="Roboto"/>
      <p:regular r:id="rId23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6" Type="http://schemas.openxmlformats.org/officeDocument/2006/relationships/font" Target="fonts/font1.fntdata"/><Relationship Id="rId17" Type="http://schemas.openxmlformats.org/officeDocument/2006/relationships/font" Target="fonts/font2.fntdata"/><Relationship Id="rId18" Type="http://schemas.openxmlformats.org/officeDocument/2006/relationships/font" Target="fonts/font3.fntdata"/><Relationship Id="rId19" Type="http://schemas.openxmlformats.org/officeDocument/2006/relationships/font" Target="fonts/font4.fntdata"/><Relationship Id="rId20" Type="http://schemas.openxmlformats.org/officeDocument/2006/relationships/font" Target="fonts/font5.fntdata"/><Relationship Id="rId21" Type="http://schemas.openxmlformats.org/officeDocument/2006/relationships/font" Target="fonts/font6.fntdata"/><Relationship Id="rId22" Type="http://schemas.openxmlformats.org/officeDocument/2006/relationships/font" Target="fonts/font7.fntdata"/><Relationship Id="rId23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slideLayout" Target="../slideLayouts/slideLayout3.xml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slideLayout" Target="../slideLayouts/slideLayout4.xml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slideLayout" Target="../slideLayouts/slideLayout5.xml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slideLayout" Target="../slideLayouts/slideLayout9.xml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5" Type="http://schemas.openxmlformats.org/officeDocument/2006/relationships/slideLayout" Target="../slideLayouts/slideLayout10.xml"/><Relationship Id="rId6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509355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A Fascinante Evolução da Computação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26707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388512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450318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Autores: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512123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Raphael Lins - RGM: 27797660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93790" y="573928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João Pedro - RGM: 28167333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93790" y="635734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João Gabriel - RGM: 28017188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21956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Década de 1940: Válvulas Eletrônicas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535341" y="3977283"/>
            <a:ext cx="30480" cy="2032754"/>
          </a:xfrm>
          <a:prstGeom prst="roundRect">
            <a:avLst>
              <a:gd name="adj" fmla="val 312558"/>
            </a:avLst>
          </a:prstGeom>
          <a:solidFill>
            <a:srgbClr val="313E80"/>
          </a:solidFill>
          <a:ln/>
        </p:spPr>
      </p:sp>
      <p:sp>
        <p:nvSpPr>
          <p:cNvPr id="5" name="Shape 2"/>
          <p:cNvSpPr/>
          <p:nvPr/>
        </p:nvSpPr>
        <p:spPr>
          <a:xfrm>
            <a:off x="6760012" y="4472345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313E80"/>
          </a:solidFill>
          <a:ln/>
        </p:spPr>
      </p:sp>
      <p:sp>
        <p:nvSpPr>
          <p:cNvPr id="6" name="Shape 3"/>
          <p:cNvSpPr/>
          <p:nvPr/>
        </p:nvSpPr>
        <p:spPr>
          <a:xfrm>
            <a:off x="6280190" y="423243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5260" y="4274939"/>
            <a:ext cx="340162" cy="425291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669411" y="420409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ENIAC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7669411" y="4694515"/>
            <a:ext cx="616719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Os primeiros computadores usavam válvulas. Eram grandes e consumiam muita energia. A capacidade e confiabilidade eram limitadas.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946207"/>
            <a:ext cx="753213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Década de 1950: Transistores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7118628"/>
            <a:ext cx="13042821" cy="30480"/>
          </a:xfrm>
          <a:prstGeom prst="roundRect">
            <a:avLst>
              <a:gd name="adj" fmla="val 312558"/>
            </a:avLst>
          </a:prstGeom>
          <a:solidFill>
            <a:srgbClr val="313E80"/>
          </a:solidFill>
          <a:ln/>
        </p:spPr>
      </p:sp>
      <p:sp>
        <p:nvSpPr>
          <p:cNvPr id="5" name="Shape 2"/>
          <p:cNvSpPr/>
          <p:nvPr/>
        </p:nvSpPr>
        <p:spPr>
          <a:xfrm>
            <a:off x="7299960" y="6438186"/>
            <a:ext cx="30480" cy="680442"/>
          </a:xfrm>
          <a:prstGeom prst="roundRect">
            <a:avLst>
              <a:gd name="adj" fmla="val 312558"/>
            </a:avLst>
          </a:prstGeom>
          <a:solidFill>
            <a:srgbClr val="313E80"/>
          </a:solidFill>
          <a:ln/>
        </p:spPr>
      </p:sp>
      <p:sp>
        <p:nvSpPr>
          <p:cNvPr id="6" name="Shape 3"/>
          <p:cNvSpPr/>
          <p:nvPr/>
        </p:nvSpPr>
        <p:spPr>
          <a:xfrm>
            <a:off x="7060049" y="686347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5119" y="6905982"/>
            <a:ext cx="340162" cy="425291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897523" y="49951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Menores e Eficientes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1020604" y="5485567"/>
            <a:ext cx="1258919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Transistores marcaram um ponto de virada. Eram menores, confiáveis e consumiam menos energia. Permitiram computadores menores e mais eficientes.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21956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Década de 1960: Circuitos Integrados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535341" y="3977283"/>
            <a:ext cx="30480" cy="2032754"/>
          </a:xfrm>
          <a:prstGeom prst="roundRect">
            <a:avLst>
              <a:gd name="adj" fmla="val 312558"/>
            </a:avLst>
          </a:prstGeom>
          <a:solidFill>
            <a:srgbClr val="313E80"/>
          </a:solidFill>
          <a:ln/>
        </p:spPr>
      </p:sp>
      <p:sp>
        <p:nvSpPr>
          <p:cNvPr id="5" name="Shape 2"/>
          <p:cNvSpPr/>
          <p:nvPr/>
        </p:nvSpPr>
        <p:spPr>
          <a:xfrm>
            <a:off x="6760012" y="4472345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313E80"/>
          </a:solidFill>
          <a:ln/>
        </p:spPr>
      </p:sp>
      <p:sp>
        <p:nvSpPr>
          <p:cNvPr id="6" name="Shape 3"/>
          <p:cNvSpPr/>
          <p:nvPr/>
        </p:nvSpPr>
        <p:spPr>
          <a:xfrm>
            <a:off x="6280190" y="423243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5260" y="4274939"/>
            <a:ext cx="340162" cy="425291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669411" y="420409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Chips Revolucionários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7669411" y="4694515"/>
            <a:ext cx="616719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Circuitos integrados revolucionaram a eletrônica. Integraram múltiplos transistores em um único componente. Computadores menores, rápidos e baratos.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21956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Década de 1970: Microprocessadores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1048941" y="3977283"/>
            <a:ext cx="30480" cy="2032754"/>
          </a:xfrm>
          <a:prstGeom prst="roundRect">
            <a:avLst>
              <a:gd name="adj" fmla="val 312558"/>
            </a:avLst>
          </a:prstGeom>
          <a:solidFill>
            <a:srgbClr val="313E80"/>
          </a:solidFill>
          <a:ln/>
        </p:spPr>
      </p:sp>
      <p:sp>
        <p:nvSpPr>
          <p:cNvPr id="5" name="Shape 2"/>
          <p:cNvSpPr/>
          <p:nvPr/>
        </p:nvSpPr>
        <p:spPr>
          <a:xfrm>
            <a:off x="1273612" y="4472345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313E80"/>
          </a:solidFill>
          <a:ln/>
        </p:spPr>
      </p:sp>
      <p:sp>
        <p:nvSpPr>
          <p:cNvPr id="6" name="Shape 3"/>
          <p:cNvSpPr/>
          <p:nvPr/>
        </p:nvSpPr>
        <p:spPr>
          <a:xfrm>
            <a:off x="793790" y="423243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860" y="4274939"/>
            <a:ext cx="340162" cy="425291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2183011" y="420409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Acessibilidade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2183011" y="4694515"/>
            <a:ext cx="616719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Microprocessador impulsionou a miniaturização. Tornou os computadores mais acessíveis. Levou à criação dos primeiros computadores pessoais.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21956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Década de 2010: IA e Aprendizado de Máquina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1048941" y="3977283"/>
            <a:ext cx="30480" cy="2032754"/>
          </a:xfrm>
          <a:prstGeom prst="roundRect">
            <a:avLst>
              <a:gd name="adj" fmla="val 312558"/>
            </a:avLst>
          </a:prstGeom>
          <a:solidFill>
            <a:srgbClr val="313E80"/>
          </a:solidFill>
          <a:ln/>
        </p:spPr>
      </p:sp>
      <p:sp>
        <p:nvSpPr>
          <p:cNvPr id="5" name="Shape 2"/>
          <p:cNvSpPr/>
          <p:nvPr/>
        </p:nvSpPr>
        <p:spPr>
          <a:xfrm>
            <a:off x="1273612" y="4472345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313E80"/>
          </a:solidFill>
          <a:ln/>
        </p:spPr>
      </p:sp>
      <p:sp>
        <p:nvSpPr>
          <p:cNvPr id="6" name="Shape 3"/>
          <p:cNvSpPr/>
          <p:nvPr/>
        </p:nvSpPr>
        <p:spPr>
          <a:xfrm>
            <a:off x="793790" y="423243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860" y="4274939"/>
            <a:ext cx="340162" cy="425291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2183011" y="420409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A Nova Fronteira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2183011" y="4694515"/>
            <a:ext cx="616719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IA e ML representam a fronteira atual. Computadores aprendem com dados e tomam decisões. Transformam diversos setores.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439233"/>
            <a:ext cx="905101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                           Otimização de Rotas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85679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878860" y="3899297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1</a:t>
            </a:r>
            <a:endParaRPr lang="en-US" sz="2650" dirty="0"/>
          </a:p>
        </p:txBody>
      </p:sp>
      <p:sp>
        <p:nvSpPr>
          <p:cNvPr id="5" name="Text 3"/>
          <p:cNvSpPr/>
          <p:nvPr/>
        </p:nvSpPr>
        <p:spPr>
          <a:xfrm>
            <a:off x="1530906" y="3856792"/>
            <a:ext cx="3459242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Ineficiência Operacional </a:t>
            </a:r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🚚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530906" y="4701540"/>
            <a:ext cx="345924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Rotas não otimizadas geram custos elevados. Maior consumo de combustível e tempo.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5216962" y="385679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5302032" y="3899297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2</a:t>
            </a:r>
            <a:endParaRPr lang="en-US" sz="2650" dirty="0"/>
          </a:p>
        </p:txBody>
      </p:sp>
      <p:sp>
        <p:nvSpPr>
          <p:cNvPr id="9" name="Text 7"/>
          <p:cNvSpPr/>
          <p:nvPr/>
        </p:nvSpPr>
        <p:spPr>
          <a:xfrm>
            <a:off x="5954078" y="3856792"/>
            <a:ext cx="325957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Atrasos e Insatisfação </a:t>
            </a:r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😠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954078" y="4347210"/>
            <a:ext cx="345924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Entregas atrasadas impactam a satisfação. Clientes insatisfeitos prejudicam a reputação.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9640133" y="385679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9725204" y="3899297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3</a:t>
            </a:r>
            <a:endParaRPr lang="en-US" sz="2650" dirty="0"/>
          </a:p>
        </p:txBody>
      </p:sp>
      <p:sp>
        <p:nvSpPr>
          <p:cNvPr id="13" name="Text 11"/>
          <p:cNvSpPr/>
          <p:nvPr/>
        </p:nvSpPr>
        <p:spPr>
          <a:xfrm>
            <a:off x="10377249" y="3856792"/>
            <a:ext cx="3459242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Complexidade Logística </a:t>
            </a:r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🗺️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10377249" y="4701540"/>
            <a:ext cx="345924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Gerenciar rotas manualmente é complexo. Escala com ineficiência crescente.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57714"/>
            <a:ext cx="7677626" cy="637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00"/>
              </a:lnSpc>
              <a:buNone/>
            </a:pPr>
            <a:r>
              <a:rPr lang="en-US" sz="40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                                             Solução </a:t>
            </a:r>
            <a:endParaRPr lang="en-US" sz="40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1803916"/>
            <a:ext cx="5731431" cy="354222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5601295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Código de Otimização</a:t>
            </a:r>
            <a:endParaRPr lang="en-US" sz="2000" dirty="0"/>
          </a:p>
        </p:txBody>
      </p:sp>
      <p:sp>
        <p:nvSpPr>
          <p:cNvPr id="5" name="Text 2"/>
          <p:cNvSpPr/>
          <p:nvPr/>
        </p:nvSpPr>
        <p:spPr>
          <a:xfrm>
            <a:off x="793790" y="6042541"/>
            <a:ext cx="6368296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Utilização de Selenium para interação automatizada com sistemas de rastreamento e coleta de dados em tempo real.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793790" y="6818352"/>
            <a:ext cx="6368296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Otimização avançada com programação linear, modelando restrições de capacidade e horários de entrega.</a:t>
            </a:r>
            <a:endParaRPr lang="en-US" sz="160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8195" y="1803916"/>
            <a:ext cx="5731550" cy="354234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468195" y="5601414"/>
            <a:ext cx="2647593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Implementação Prática</a:t>
            </a:r>
            <a:endParaRPr lang="en-US" sz="2000" dirty="0"/>
          </a:p>
        </p:txBody>
      </p:sp>
      <p:sp>
        <p:nvSpPr>
          <p:cNvPr id="9" name="Text 5"/>
          <p:cNvSpPr/>
          <p:nvPr/>
        </p:nvSpPr>
        <p:spPr>
          <a:xfrm>
            <a:off x="7468195" y="6042660"/>
            <a:ext cx="6368415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Rota otimizada que garante a entrega mais rápida e eficiente, considerando condições de tráfego em tempo real.</a:t>
            </a:r>
            <a:endParaRPr lang="en-US" sz="1600" dirty="0"/>
          </a:p>
        </p:txBody>
      </p:sp>
      <p:sp>
        <p:nvSpPr>
          <p:cNvPr id="10" name="Text 6"/>
          <p:cNvSpPr/>
          <p:nvPr/>
        </p:nvSpPr>
        <p:spPr>
          <a:xfrm>
            <a:off x="7468195" y="6818471"/>
            <a:ext cx="6368415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Minimiza o tempo total de entrega e o consumo de combustível, resultando em economia de custos e redução da pegada de carbono.</a:t>
            </a:r>
            <a:endParaRPr lang="en-US" sz="16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451390" y="1550432"/>
            <a:ext cx="572762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Tecnologias Utilizadas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1390" y="2599373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451390" y="339316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Selenium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4451390" y="3883581"/>
            <a:ext cx="2901553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Automatiza a coleta de dados de tráfego em tempo real e a identificação de rotas alternativas via Google Maps.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3104" y="2599373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693104" y="339316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Pulp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693104" y="3883581"/>
            <a:ext cx="2901672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Modela restrições de capacidade e horários de entrega para encontrar a rota mais eficiente com otimização linear.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34938" y="2599373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0934938" y="339316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Python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10934938" y="3883581"/>
            <a:ext cx="2901672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Implementa a lógica de otimização e integra as tecnologias, coordenando o sistema.</a:t>
            </a:r>
            <a:endParaRPr lang="en-US" sz="1750" dirty="0"/>
          </a:p>
        </p:txBody>
      </p:sp>
      <p:sp>
        <p:nvSpPr>
          <p:cNvPr id="13" name="Text 7"/>
          <p:cNvSpPr/>
          <p:nvPr/>
        </p:nvSpPr>
        <p:spPr>
          <a:xfrm>
            <a:off x="4451390" y="5953244"/>
            <a:ext cx="93852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Estas tecnologias combinadas garantem a otimização eficiente das rotas, resultando em entregas mais rápidas e econômicas.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2025-03-28T03:12:29Z</dcterms:created>
  <dcterms:modified xsi:type="dcterms:W3CDTF">2025-03-28T03:12:29Z</dcterms:modified>
</cp:coreProperties>
</file>